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0828" autoAdjust="0"/>
  </p:normalViewPr>
  <p:slideViewPr>
    <p:cSldViewPr snapToGrid="0" snapToObjects="1">
      <p:cViewPr varScale="1">
        <p:scale>
          <a:sx n="91" d="100"/>
          <a:sy n="91" d="100"/>
        </p:scale>
        <p:origin x="27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94643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kurbhargava0511/-IBM-Data-Science-Capstone-SpaceX/blob/main/Week%201b%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kurbhargava0511/-IBM-Data-Science-Capstone-SpaceX/blob/main/Week%202b%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kurbhargava0511/-IBM-Data-Science-Capstone-SpaceX/blob/main/Week%202a%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kurbhargava0511/-IBM-Data-Science-Capstone-SpaceX/blob/main/Week%201b%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Ankur Bhargava	</a:t>
            </a:r>
          </a:p>
          <a:p>
            <a:r>
              <a:rPr lang="en-US" dirty="0">
                <a:solidFill>
                  <a:schemeClr val="bg2"/>
                </a:solidFill>
                <a:latin typeface="Abadi" panose="020B0604020104020204" pitchFamily="34" charset="0"/>
                <a:ea typeface="SF Pro" pitchFamily="2" charset="0"/>
                <a:cs typeface="SF Pro" pitchFamily="2" charset="0"/>
              </a:rPr>
              <a:t>17-06-2024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hlinkClick r:id="rId3"/>
              </a:rPr>
              <a:t>https://github.com/ankurbhargava0511/-IBM-Data-Science-Capstone-SpaceX/blob/main/Week%201b%20jupyter-labs-webscraping.ipynb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268359"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r>
              <a:rPr lang="en-US" dirty="0">
                <a:hlinkClick r:id="rId3"/>
              </a:rPr>
              <a:t>https://github.com/ankurbhargava0511/-IBM-Data-Science-Capstone-SpaceX/blob/main/Week%202b%20edadataviz.ipynb</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75CEA03C-6182-B664-3669-72C3E6B703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63" y="3909265"/>
            <a:ext cx="5400675" cy="26948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0839A0-DA2D-B2EF-F4E2-1297984EB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315" y="3909265"/>
            <a:ext cx="5400675" cy="259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0809"/>
            <a:ext cx="9745589" cy="525780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sz="2200" dirty="0">
                <a:solidFill>
                  <a:schemeClr val="accent3">
                    <a:lumMod val="25000"/>
                  </a:schemeClr>
                </a:solidFill>
                <a:latin typeface="Abadi"/>
              </a:rPr>
              <a:t>Notebook- </a:t>
            </a:r>
            <a:r>
              <a:rPr lang="en-US" sz="2200" dirty="0">
                <a:solidFill>
                  <a:schemeClr val="accent3">
                    <a:lumMod val="25000"/>
                  </a:schemeClr>
                </a:solidFill>
                <a:latin typeface="Abadi"/>
                <a:hlinkClick r:id="rId3"/>
              </a:rPr>
              <a:t>https://github.com/ankurbhargava0511/-IBM-Data-Science-Capstone-SpaceX/blob/main/Week%202a%20jupyter-labs-eda-sql-coursera_sqllite.ipynb</a:t>
            </a:r>
            <a:endParaRPr lang="en-US" sz="2200" dirty="0">
              <a:solidFill>
                <a:schemeClr val="accent3">
                  <a:lumMod val="25000"/>
                </a:schemeClr>
              </a:solidFill>
              <a:latin typeface="Abadi"/>
            </a:endParaRPr>
          </a:p>
          <a:p>
            <a:endParaRPr lang="en-US" sz="2200" dirty="0">
              <a:solidFill>
                <a:schemeClr val="accent3">
                  <a:lumMod val="25000"/>
                </a:schemeClr>
              </a:solidFill>
              <a:latin typeface="Abadi"/>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https://github.com/ankurbhargava0511/-IBM-Data-Science-Capstone-SpaceX/blob/main/Week%203b%20Plotly%20spacex_dash_app%20(1).py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https://github.com/ankurbhargava0511/-IBM-Data-Science-Capstone-SpaceX/blob/main/Week%204aSpaceX_Machine%20Learning%20Prediction_Part_5.ipynb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3573" y="2058193"/>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847BB895-C4F7-518C-CA5B-49E5EC3CD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545" y="3057366"/>
            <a:ext cx="11098427"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770011" y="2967303"/>
            <a:ext cx="8079349" cy="24067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BFAB18E2-7083-EA4C-1A21-301C45EBA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8783" y="1676400"/>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70C6CD0D-CF12-8793-2AE3-48B163956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833" y="1559142"/>
            <a:ext cx="521017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097496" y="2271919"/>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6790902E-EC8A-A382-3270-E178DFC41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7611" y="1719469"/>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B597B9A-9141-D572-B609-F76452515876}"/>
              </a:ext>
            </a:extLst>
          </p:cNvPr>
          <p:cNvPicPr>
            <a:picLocks noChangeAspect="1"/>
          </p:cNvPicPr>
          <p:nvPr/>
        </p:nvPicPr>
        <p:blipFill>
          <a:blip r:embed="rId3"/>
          <a:stretch>
            <a:fillRect/>
          </a:stretch>
        </p:blipFill>
        <p:spPr>
          <a:xfrm>
            <a:off x="1155711" y="1691078"/>
            <a:ext cx="6586872" cy="430831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A3B5E70-85CF-42C6-A40B-C97806EE9D30}"/>
              </a:ext>
            </a:extLst>
          </p:cNvPr>
          <p:cNvPicPr>
            <a:picLocks noChangeAspect="1"/>
          </p:cNvPicPr>
          <p:nvPr/>
        </p:nvPicPr>
        <p:blipFill>
          <a:blip r:embed="rId3"/>
          <a:stretch>
            <a:fillRect/>
          </a:stretch>
        </p:blipFill>
        <p:spPr>
          <a:xfrm>
            <a:off x="1120653" y="1431235"/>
            <a:ext cx="8678486" cy="51581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2376875-729B-2C2A-43B3-B11E5D227514}"/>
              </a:ext>
            </a:extLst>
          </p:cNvPr>
          <p:cNvPicPr>
            <a:picLocks noChangeAspect="1"/>
          </p:cNvPicPr>
          <p:nvPr/>
        </p:nvPicPr>
        <p:blipFill>
          <a:blip r:embed="rId3"/>
          <a:stretch>
            <a:fillRect/>
          </a:stretch>
        </p:blipFill>
        <p:spPr>
          <a:xfrm>
            <a:off x="1028501" y="1815176"/>
            <a:ext cx="8783276" cy="23530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080F3A2-7775-D9F5-6EC9-9D57C7E2A74B}"/>
              </a:ext>
            </a:extLst>
          </p:cNvPr>
          <p:cNvPicPr>
            <a:picLocks noChangeAspect="1"/>
          </p:cNvPicPr>
          <p:nvPr/>
        </p:nvPicPr>
        <p:blipFill>
          <a:blip r:embed="rId3"/>
          <a:stretch>
            <a:fillRect/>
          </a:stretch>
        </p:blipFill>
        <p:spPr>
          <a:xfrm>
            <a:off x="915646" y="1926158"/>
            <a:ext cx="8849960" cy="24292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A845BD6-5B90-E743-6131-7D05B74C3248}"/>
              </a:ext>
            </a:extLst>
          </p:cNvPr>
          <p:cNvPicPr>
            <a:picLocks noChangeAspect="1"/>
          </p:cNvPicPr>
          <p:nvPr/>
        </p:nvPicPr>
        <p:blipFill>
          <a:blip r:embed="rId3"/>
          <a:stretch>
            <a:fillRect/>
          </a:stretch>
        </p:blipFill>
        <p:spPr>
          <a:xfrm>
            <a:off x="1718651" y="2033392"/>
            <a:ext cx="8754697" cy="2791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4A8412-9C9F-5EE2-B5F0-74AA167A4627}"/>
              </a:ext>
            </a:extLst>
          </p:cNvPr>
          <p:cNvPicPr>
            <a:picLocks noChangeAspect="1"/>
          </p:cNvPicPr>
          <p:nvPr/>
        </p:nvPicPr>
        <p:blipFill>
          <a:blip r:embed="rId3"/>
          <a:stretch>
            <a:fillRect/>
          </a:stretch>
        </p:blipFill>
        <p:spPr>
          <a:xfrm>
            <a:off x="1671020" y="1809524"/>
            <a:ext cx="8849960" cy="3238952"/>
          </a:xfrm>
          <a:prstGeom prst="rect">
            <a:avLst/>
          </a:prstGeom>
        </p:spPr>
      </p:pic>
      <p:sp>
        <p:nvSpPr>
          <p:cNvPr id="6" name="Rectangle 1">
            <a:extLst>
              <a:ext uri="{FF2B5EF4-FFF2-40B4-BE49-F238E27FC236}">
                <a16:creationId xmlns:a16="http://schemas.microsoft.com/office/drawing/2014/main" id="{EBB579AD-653D-4E84-6327-A6CF1087B71D}"/>
              </a:ext>
            </a:extLst>
          </p:cNvPr>
          <p:cNvSpPr>
            <a:spLocks noChangeArrowheads="1"/>
          </p:cNvSpPr>
          <p:nvPr/>
        </p:nvSpPr>
        <p:spPr bwMode="auto">
          <a:xfrm>
            <a:off x="1040524" y="1382963"/>
            <a:ext cx="115193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1" i="0" u="none" strike="noStrike" cap="none" normalizeH="0" baseline="0">
                <a:ln>
                  <a:noFill/>
                </a:ln>
                <a:solidFill>
                  <a:srgbClr val="212121"/>
                </a:solidFill>
                <a:effectLst/>
                <a:latin typeface="Arial Unicode MS"/>
              </a:rPr>
              <a:t>sql</a:t>
            </a:r>
            <a:r>
              <a:rPr kumimoji="0" lang="en-US" altLang="en-US" sz="900" b="0" i="0" u="none" strike="noStrike" cap="none" normalizeH="0" baseline="0">
                <a:ln>
                  <a:noFill/>
                </a:ln>
                <a:solidFill>
                  <a:srgbClr val="212121"/>
                </a:solidFill>
                <a:effectLst/>
                <a:latin typeface="Arial Unicode MS"/>
              </a:rPr>
              <a:t> SELECT Booster_Version FROM SPACEXTABLE WHERE Landing_Outcome = 'Success (drone ship)' AND PAYLOAD_MASS__KG_ &gt; 4000 AND PAYLOAD_MASS__KG_ &lt; 6000</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51722"/>
            <a:ext cx="4017889" cy="481053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88E1812-4A67-6444-44F1-2461A92A6A15}"/>
              </a:ext>
            </a:extLst>
          </p:cNvPr>
          <p:cNvPicPr>
            <a:picLocks noChangeAspect="1"/>
          </p:cNvPicPr>
          <p:nvPr/>
        </p:nvPicPr>
        <p:blipFill>
          <a:blip r:embed="rId3"/>
          <a:stretch>
            <a:fillRect/>
          </a:stretch>
        </p:blipFill>
        <p:spPr>
          <a:xfrm>
            <a:off x="1509072" y="2033392"/>
            <a:ext cx="9173855" cy="27912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kumimoji="0" lang="en-US" altLang="en-US" sz="1000" b="1" i="0" u="none" strike="noStrike" cap="none" normalizeH="0" baseline="0" dirty="0">
                <a:ln>
                  <a:noFill/>
                </a:ln>
                <a:solidFill>
                  <a:schemeClr val="tx1"/>
                </a:solidFill>
                <a:effectLst/>
                <a:latin typeface="Arial" panose="020B0604020202020204" pitchFamily="34" charset="0"/>
              </a:rPr>
              <a:t>%</a:t>
            </a:r>
            <a:r>
              <a:rPr kumimoji="0" lang="en-US" altLang="en-US" sz="1000" b="1" i="0" u="none" strike="noStrike" cap="none" normalizeH="0" baseline="0" dirty="0" err="1">
                <a:ln>
                  <a:noFill/>
                </a:ln>
                <a:solidFill>
                  <a:srgbClr val="212121"/>
                </a:solidFill>
                <a:effectLst/>
                <a:latin typeface="Arial Unicode MS"/>
              </a:rPr>
              <a:t>sql</a:t>
            </a:r>
            <a:r>
              <a:rPr kumimoji="0" lang="en-US" altLang="en-US" sz="1000" b="0" i="0" u="none" strike="noStrike" cap="none" normalizeH="0" baseline="0" dirty="0">
                <a:ln>
                  <a:noFill/>
                </a:ln>
                <a:solidFill>
                  <a:srgbClr val="212121"/>
                </a:solidFill>
                <a:effectLst/>
                <a:latin typeface="Arial Unicode MS"/>
              </a:rPr>
              <a:t> SELECT </a:t>
            </a:r>
            <a:r>
              <a:rPr kumimoji="0" lang="en-US" altLang="en-US" sz="1000" b="0" i="0" u="none" strike="noStrike" cap="none" normalizeH="0" baseline="0" dirty="0" err="1">
                <a:ln>
                  <a:noFill/>
                </a:ln>
                <a:solidFill>
                  <a:srgbClr val="212121"/>
                </a:solidFill>
                <a:effectLst/>
                <a:latin typeface="Arial Unicode MS"/>
              </a:rPr>
              <a:t>Booster_Version</a:t>
            </a:r>
            <a:r>
              <a:rPr kumimoji="0" lang="en-US" altLang="en-US" sz="1000" b="0" i="0" u="none" strike="noStrike" cap="none" normalizeH="0" baseline="0" dirty="0">
                <a:ln>
                  <a:noFill/>
                </a:ln>
                <a:solidFill>
                  <a:srgbClr val="212121"/>
                </a:solidFill>
                <a:effectLst/>
                <a:latin typeface="Arial Unicode MS"/>
              </a:rPr>
              <a:t>, PAYLOAD_MASS__KG_ FROM SPACEXTABLE WHERE PAYLOAD_MASS__KG_ = ( SELECT MAX(PAYLOAD_MASS__KG_) FROM SPACEXTABLE) ORDER BY </a:t>
            </a:r>
            <a:r>
              <a:rPr kumimoji="0" lang="en-US" altLang="en-US" sz="1000" b="0" i="0" u="none" strike="noStrike" cap="none" normalizeH="0" baseline="0" dirty="0" err="1">
                <a:ln>
                  <a:noFill/>
                </a:ln>
                <a:solidFill>
                  <a:srgbClr val="212121"/>
                </a:solidFill>
                <a:effectLst/>
                <a:latin typeface="Arial Unicode MS"/>
              </a:rPr>
              <a:t>Booster_Version</a:t>
            </a:r>
            <a:r>
              <a:rPr kumimoji="0" lang="en-US" altLang="en-US" sz="1000" b="0" i="0" u="none" strike="noStrike" cap="none" normalizeH="0" baseline="0" dirty="0">
                <a:ln>
                  <a:noFill/>
                </a:ln>
                <a:solidFill>
                  <a:schemeClr val="tx1"/>
                </a:solidFill>
                <a:effectLst/>
              </a:rPr>
              <a:t>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75B9E77-36EA-8B83-B096-7311D1D2ADDB}"/>
              </a:ext>
            </a:extLst>
          </p:cNvPr>
          <p:cNvPicPr>
            <a:picLocks noChangeAspect="1"/>
          </p:cNvPicPr>
          <p:nvPr/>
        </p:nvPicPr>
        <p:blipFill>
          <a:blip r:embed="rId3"/>
          <a:stretch>
            <a:fillRect/>
          </a:stretch>
        </p:blipFill>
        <p:spPr>
          <a:xfrm>
            <a:off x="954745" y="2252937"/>
            <a:ext cx="7894965" cy="39240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0F7A54A-C82C-8D81-69F1-69245EEF660F}"/>
              </a:ext>
            </a:extLst>
          </p:cNvPr>
          <p:cNvPicPr>
            <a:picLocks noChangeAspect="1"/>
          </p:cNvPicPr>
          <p:nvPr/>
        </p:nvPicPr>
        <p:blipFill>
          <a:blip r:embed="rId3"/>
          <a:stretch>
            <a:fillRect/>
          </a:stretch>
        </p:blipFill>
        <p:spPr>
          <a:xfrm>
            <a:off x="887351" y="2959627"/>
            <a:ext cx="8735644" cy="3467584"/>
          </a:xfrm>
          <a:prstGeom prst="rect">
            <a:avLst/>
          </a:prstGeom>
        </p:spPr>
      </p:pic>
      <p:sp>
        <p:nvSpPr>
          <p:cNvPr id="7" name="Rectangle 1">
            <a:extLst>
              <a:ext uri="{FF2B5EF4-FFF2-40B4-BE49-F238E27FC236}">
                <a16:creationId xmlns:a16="http://schemas.microsoft.com/office/drawing/2014/main" id="{25059559-30B3-CBF0-C703-0B0DFB7973AE}"/>
              </a:ext>
            </a:extLst>
          </p:cNvPr>
          <p:cNvSpPr>
            <a:spLocks noGrp="1" noChangeArrowheads="1"/>
          </p:cNvSpPr>
          <p:nvPr>
            <p:ph idx="4294967295"/>
          </p:nvPr>
        </p:nvSpPr>
        <p:spPr bwMode="auto">
          <a:xfrm>
            <a:off x="769937" y="2089428"/>
            <a:ext cx="104130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a:t>
            </a:r>
            <a:r>
              <a:rPr kumimoji="0" lang="en-US" altLang="en-US" sz="900" b="1" i="0" u="none" strike="noStrike" cap="none" normalizeH="0" baseline="0">
                <a:ln>
                  <a:noFill/>
                </a:ln>
                <a:solidFill>
                  <a:srgbClr val="212121"/>
                </a:solidFill>
                <a:effectLst/>
                <a:latin typeface="Arial Unicode MS"/>
              </a:rPr>
              <a:t>sql</a:t>
            </a:r>
            <a:r>
              <a:rPr kumimoji="0" lang="en-US" altLang="en-US" sz="900" b="0" i="0" u="none" strike="noStrike" cap="none" normalizeH="0" baseline="0">
                <a:ln>
                  <a:noFill/>
                </a:ln>
                <a:solidFill>
                  <a:srgbClr val="212121"/>
                </a:solidFill>
                <a:effectLst/>
                <a:latin typeface="Arial Unicode MS"/>
              </a:rPr>
              <a:t> SELECT substr(Date, 6,2), Booster_Version, Launch_Site, Landing_Outcome FROM SPACEXTABLE WHERE Landing_Outcome LIKE 'Failure (drone ship)' AND substr(Date,0,5)='2015'</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a:extLst>
              <a:ext uri="{FF2B5EF4-FFF2-40B4-BE49-F238E27FC236}">
                <a16:creationId xmlns:a16="http://schemas.microsoft.com/office/drawing/2014/main" id="{554CFCAA-2269-561C-ED70-12111E4DF1EB}"/>
              </a:ext>
            </a:extLst>
          </p:cNvPr>
          <p:cNvSpPr>
            <a:spLocks noChangeArrowheads="1"/>
          </p:cNvSpPr>
          <p:nvPr/>
        </p:nvSpPr>
        <p:spPr bwMode="auto">
          <a:xfrm>
            <a:off x="378373" y="136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1" i="0" u="none" strike="noStrike" cap="none" normalizeH="0" baseline="0" dirty="0" err="1">
                <a:ln>
                  <a:noFill/>
                </a:ln>
                <a:solidFill>
                  <a:srgbClr val="212121"/>
                </a:solidFill>
                <a:effectLst/>
                <a:latin typeface="Arial Unicode MS"/>
              </a:rPr>
              <a:t>sql</a:t>
            </a:r>
            <a:r>
              <a:rPr kumimoji="0" lang="en-US" altLang="en-US" sz="900" b="0" i="0" u="none" strike="noStrike" cap="none" normalizeH="0" baseline="0" dirty="0">
                <a:ln>
                  <a:noFill/>
                </a:ln>
                <a:solidFill>
                  <a:srgbClr val="212121"/>
                </a:solidFill>
                <a:effectLst/>
                <a:latin typeface="Arial Unicode MS"/>
              </a:rPr>
              <a:t> SELECT </a:t>
            </a:r>
            <a:r>
              <a:rPr kumimoji="0" lang="en-US" altLang="en-US" sz="900" b="0" i="0" u="none" strike="noStrike" cap="none" normalizeH="0" baseline="0" dirty="0" err="1">
                <a:ln>
                  <a:noFill/>
                </a:ln>
                <a:solidFill>
                  <a:srgbClr val="212121"/>
                </a:solidFill>
                <a:effectLst/>
                <a:latin typeface="Arial Unicode MS"/>
              </a:rPr>
              <a:t>Landing_Outcome</a:t>
            </a:r>
            <a:r>
              <a:rPr kumimoji="0" lang="en-US" altLang="en-US" sz="900" b="0" i="0" u="none" strike="noStrike" cap="none" normalizeH="0" baseline="0" dirty="0">
                <a:ln>
                  <a:noFill/>
                </a:ln>
                <a:solidFill>
                  <a:srgbClr val="212121"/>
                </a:solidFill>
                <a:effectLst/>
                <a:latin typeface="Arial Unicode MS"/>
              </a:rPr>
              <a:t>, COUNT(</a:t>
            </a:r>
            <a:r>
              <a:rPr kumimoji="0" lang="en-US" altLang="en-US" sz="900" b="0" i="0" u="none" strike="noStrike" cap="none" normalizeH="0" baseline="0" dirty="0" err="1">
                <a:ln>
                  <a:noFill/>
                </a:ln>
                <a:solidFill>
                  <a:srgbClr val="212121"/>
                </a:solidFill>
                <a:effectLst/>
                <a:latin typeface="Arial Unicode MS"/>
              </a:rPr>
              <a:t>Landing_Outcome</a:t>
            </a:r>
            <a:r>
              <a:rPr kumimoji="0" lang="en-US" altLang="en-US" sz="900" b="0" i="0" u="none" strike="noStrike" cap="none" normalizeH="0" baseline="0" dirty="0">
                <a:ln>
                  <a:noFill/>
                </a:ln>
                <a:solidFill>
                  <a:srgbClr val="212121"/>
                </a:solidFill>
                <a:effectLst/>
                <a:latin typeface="Arial Unicode MS"/>
              </a:rPr>
              <a:t>) FROM SPACEXTABLE WHERE DATE BETWEEN '2010-06-04' AND '2017-03-20' GROUP BY </a:t>
            </a:r>
            <a:r>
              <a:rPr kumimoji="0" lang="en-US" altLang="en-US" sz="900" b="0" i="0" u="none" strike="noStrike" cap="none" normalizeH="0" baseline="0" dirty="0" err="1">
                <a:ln>
                  <a:noFill/>
                </a:ln>
                <a:solidFill>
                  <a:srgbClr val="212121"/>
                </a:solidFill>
                <a:effectLst/>
                <a:latin typeface="Arial Unicode MS"/>
              </a:rPr>
              <a:t>Landing_Outcome</a:t>
            </a:r>
            <a:r>
              <a:rPr kumimoji="0" lang="en-US" altLang="en-US" sz="900" b="0" i="0" u="none" strike="noStrike" cap="none" normalizeH="0" baseline="0" dirty="0">
                <a:ln>
                  <a:noFill/>
                </a:ln>
                <a:solidFill>
                  <a:srgbClr val="212121"/>
                </a:solidFill>
                <a:effectLst/>
                <a:latin typeface="Arial Unicode MS"/>
              </a:rPr>
              <a:t> ORDER BY COUNT(</a:t>
            </a:r>
            <a:r>
              <a:rPr kumimoji="0" lang="en-US" altLang="en-US" sz="900" b="0" i="0" u="none" strike="noStrike" cap="none" normalizeH="0" baseline="0" dirty="0" err="1">
                <a:ln>
                  <a:noFill/>
                </a:ln>
                <a:solidFill>
                  <a:srgbClr val="212121"/>
                </a:solidFill>
                <a:effectLst/>
                <a:latin typeface="Arial Unicode MS"/>
              </a:rPr>
              <a:t>Landing_Outcome</a:t>
            </a:r>
            <a:r>
              <a:rPr kumimoji="0" lang="en-US" altLang="en-US" sz="900" b="0" i="0" u="none" strike="noStrike" cap="none" normalizeH="0" baseline="0" dirty="0">
                <a:ln>
                  <a:noFill/>
                </a:ln>
                <a:solidFill>
                  <a:srgbClr val="212121"/>
                </a:solidFill>
                <a:effectLst/>
                <a:latin typeface="Arial Unicode MS"/>
              </a:rPr>
              <a:t>) DESC</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71322BE-EC78-6758-9F9C-DB572E4AD9BA}"/>
              </a:ext>
            </a:extLst>
          </p:cNvPr>
          <p:cNvPicPr>
            <a:picLocks noChangeAspect="1"/>
          </p:cNvPicPr>
          <p:nvPr/>
        </p:nvPicPr>
        <p:blipFill>
          <a:blip r:embed="rId3"/>
          <a:stretch>
            <a:fillRect/>
          </a:stretch>
        </p:blipFill>
        <p:spPr>
          <a:xfrm>
            <a:off x="576960" y="1940310"/>
            <a:ext cx="8830907" cy="44869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838200" y="1070483"/>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734027" y="1170585"/>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19318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41174"/>
            <a:ext cx="10499275" cy="5317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7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700" dirty="0">
                <a:solidFill>
                  <a:schemeClr val="accent3">
                    <a:lumMod val="25000"/>
                  </a:schemeClr>
                </a:solidFill>
                <a:latin typeface="Abadi" panose="020B0604020104020204" pitchFamily="34" charset="0"/>
              </a:rPr>
              <a:t>What conditions needs to be in place to ensure a successful landing program.</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1139064"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838200" y="1536193"/>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13588" y="176823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42" name="Picture 2">
            <a:extLst>
              <a:ext uri="{FF2B5EF4-FFF2-40B4-BE49-F238E27FC236}">
                <a16:creationId xmlns:a16="http://schemas.microsoft.com/office/drawing/2014/main" id="{588CF32E-77AB-1803-2A0B-BD9DBE035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Methods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Data collection was done using SpaceX API which provide response with Json</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Next, we decoded the response content as a Json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In addition, we performed web scraping from Wikipedia for Falcon 9 launch records with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(https://github.com/ankurbhargava0511/-IBM-Data-Science-Capstone-SpaceX/blob/main/Week%201a%20jupyter-labs-spacex-data-collection-api.ipynb),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864985" y="1800225"/>
            <a:ext cx="5506277"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https://github.com/ankurbhargava0511/-IBM-Data-Science-Capstone-SpaceX/blob/main/Week%201b%20jupyter-labs-webscraping.ipynb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33453" y="1648378"/>
            <a:ext cx="5336136"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TotalTime>
  <Words>1713</Words>
  <Application>Microsoft Office PowerPoint</Application>
  <PresentationFormat>Widescreen</PresentationFormat>
  <Paragraphs>213</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ankur bhargava</cp:lastModifiedBy>
  <cp:revision>204</cp:revision>
  <dcterms:created xsi:type="dcterms:W3CDTF">2021-04-29T18:58:34Z</dcterms:created>
  <dcterms:modified xsi:type="dcterms:W3CDTF">2024-06-17T14:12:11Z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